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2"/>
  </p:notesMasterIdLst>
  <p:sldIdLst>
    <p:sldId id="256" r:id="rId2"/>
    <p:sldId id="259" r:id="rId3"/>
    <p:sldId id="258" r:id="rId4"/>
    <p:sldId id="260" r:id="rId5"/>
    <p:sldId id="290" r:id="rId6"/>
    <p:sldId id="287" r:id="rId7"/>
    <p:sldId id="292" r:id="rId8"/>
    <p:sldId id="294" r:id="rId9"/>
    <p:sldId id="296" r:id="rId10"/>
    <p:sldId id="29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342" y="21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ECDC1D7-A2F4-4A22-BDA2-8122A0BA325D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43AE3D6-7809-4B00-BB29-E391E2A4F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454BEE-4B4E-4D3A-91A4-E18D69356355}" type="slidenum">
              <a:rPr lang="ru-RU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09285-95CD-4D85-843E-B7B32799540B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063F2-42CF-40E5-A6AA-1E33EE5AB7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14D06-8EED-4427-857D-3DE83943EE40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DDE95-959A-40B7-A185-FC84B3D41B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F0CA4-DF3F-4B54-AC89-357B412689A6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CF680-8F61-455E-A695-069FDC777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A7850-B5C2-4DA8-AE2D-94FE6E1D649C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54FD8-EC75-4A39-979D-8B6ED38C6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094FC-7B0C-44E6-8E4A-DF90E58F8FA0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CE16C-BF4C-420D-ADF9-F75E1EF27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E0F74-00DC-43CB-AA53-82EEDF341E4C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A4786-22AE-40DD-AE47-7EE5326B7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91D36-D33D-475F-8CAA-2F9EE461EFB2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4DD7D-660A-43DE-865A-AD030C30A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DE14E-C1AF-4431-A143-FB8C72B9AF02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BDFE-3CA9-4656-B0B6-0AC0CF18F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7551B-71FC-4906-BC46-CC8A3854140C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02A82-9A21-477F-BB09-803E9D184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7746E-A84C-4655-8130-ACF3465DB602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A5821-3E55-4D6D-8F29-05738FC07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FEB3C-24E6-4B26-B257-1A9A79E57497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5C38A-B5B6-474E-9737-B6232A07B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90019A-7A4E-4F88-8671-05F8B67F91CB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B4EE05-D530-45A8-9375-3D6980F9EF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2349500"/>
          </a:xfrm>
        </p:spPr>
        <p:txBody>
          <a:bodyPr/>
          <a:lstStyle/>
          <a:p>
            <a:pPr eaLnBrk="1" hangingPunct="1"/>
            <a:r>
              <a:rPr lang="ru-RU" altLang="ru-RU" sz="1800" dirty="0" smtClean="0">
                <a:solidFill>
                  <a:srgbClr val="FF0000"/>
                </a:solidFill>
              </a:rPr>
              <a:t>Муниципальное бюджетное дошкольное учреждение детский сад № 54 «Белоснежка»</a:t>
            </a:r>
            <a:r>
              <a:rPr lang="ru-RU" altLang="ru-RU" dirty="0" smtClean="0">
                <a:solidFill>
                  <a:srgbClr val="FF0000"/>
                </a:solidFill>
              </a:rPr>
              <a:t/>
            </a:r>
            <a:br>
              <a:rPr lang="ru-RU" altLang="ru-RU" dirty="0" smtClean="0">
                <a:solidFill>
                  <a:srgbClr val="FF0000"/>
                </a:solidFill>
              </a:rPr>
            </a:br>
            <a:r>
              <a:rPr lang="ru-RU" altLang="ru-RU" dirty="0" smtClean="0">
                <a:solidFill>
                  <a:srgbClr val="FF0000"/>
                </a:solidFill>
              </a:rPr>
              <a:t> </a:t>
            </a:r>
            <a:br>
              <a:rPr lang="ru-RU" altLang="ru-RU" dirty="0" smtClean="0">
                <a:solidFill>
                  <a:srgbClr val="FF0000"/>
                </a:solidFill>
              </a:rPr>
            </a:br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1438"/>
            <a:ext cx="6400800" cy="302418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Palatino Linotype" pitchFamily="18" charset="0"/>
                <a:cs typeface="Miriam" pitchFamily="34" charset="-79"/>
              </a:rPr>
              <a:t>Экологический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Palatino Linotype" pitchFamily="18" charset="0"/>
                <a:cs typeface="Miriam" pitchFamily="34" charset="-79"/>
              </a:rPr>
              <a:t>п</a:t>
            </a:r>
            <a:r>
              <a:rPr lang="ru-RU" sz="4800" b="1" dirty="0" smtClean="0">
                <a:solidFill>
                  <a:srgbClr val="FF0000"/>
                </a:solidFill>
                <a:latin typeface="Palatino Linotype" pitchFamily="18" charset="0"/>
                <a:cs typeface="Miriam" pitchFamily="34" charset="-79"/>
              </a:rPr>
              <a:t>роект </a:t>
            </a:r>
            <a:endParaRPr lang="ru-RU" sz="4800" b="1" dirty="0" smtClean="0">
              <a:solidFill>
                <a:srgbClr val="FF0000"/>
              </a:solidFill>
              <a:latin typeface="Palatino Linotype" pitchFamily="18" charset="0"/>
              <a:cs typeface="Miriam" pitchFamily="34" charset="-79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Palatino Linotype" pitchFamily="18" charset="0"/>
                <a:cs typeface="Miriam" pitchFamily="34" charset="-79"/>
              </a:rPr>
              <a:t>«Птицы»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Palatino Linotype" pitchFamily="18" charset="0"/>
                <a:cs typeface="Miriam" pitchFamily="34" charset="-79"/>
              </a:rPr>
              <a:t>Группа «БЕЛОЧКА»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052" name="Rectangle 1"/>
          <p:cNvSpPr>
            <a:spLocks noChangeArrowheads="1"/>
          </p:cNvSpPr>
          <p:nvPr/>
        </p:nvSpPr>
        <p:spPr bwMode="auto">
          <a:xfrm>
            <a:off x="4140200" y="4937125"/>
            <a:ext cx="48228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altLang="ru-RU" sz="2000" b="1" dirty="0">
                <a:solidFill>
                  <a:srgbClr val="FF0000"/>
                </a:solidFill>
                <a:latin typeface="Palatino Linotype" pitchFamily="18" charset="0"/>
                <a:cs typeface="Times New Roman" pitchFamily="18" charset="0"/>
              </a:rPr>
              <a:t>Воспитатель первой квалификационной категории:</a:t>
            </a:r>
          </a:p>
          <a:p>
            <a:pPr algn="r"/>
            <a:r>
              <a:rPr lang="ru-RU" altLang="ru-RU" sz="2000" b="1" dirty="0">
                <a:solidFill>
                  <a:srgbClr val="FF0000"/>
                </a:solidFill>
                <a:latin typeface="Palatino Linotype" pitchFamily="18" charset="0"/>
                <a:cs typeface="Times New Roman" pitchFamily="18" charset="0"/>
              </a:rPr>
              <a:t>Нохрина </a:t>
            </a:r>
            <a:r>
              <a:rPr lang="ru-RU" altLang="ru-RU" sz="2000" b="1" dirty="0" err="1">
                <a:solidFill>
                  <a:srgbClr val="FF0000"/>
                </a:solidFill>
                <a:latin typeface="Palatino Linotype" pitchFamily="18" charset="0"/>
                <a:cs typeface="Times New Roman" pitchFamily="18" charset="0"/>
              </a:rPr>
              <a:t>Фарида</a:t>
            </a:r>
            <a:r>
              <a:rPr lang="ru-RU" altLang="ru-RU" sz="2000" b="1" dirty="0">
                <a:solidFill>
                  <a:srgbClr val="FF0000"/>
                </a:solidFill>
                <a:latin typeface="Palatino Linotype" pitchFamily="18" charset="0"/>
                <a:cs typeface="Times New Roman" pitchFamily="18" charset="0"/>
              </a:rPr>
              <a:t> Рафаиловна</a:t>
            </a:r>
          </a:p>
          <a:p>
            <a:pPr algn="r"/>
            <a:endParaRPr lang="ru-RU" altLang="ru-RU" sz="2000" b="1" dirty="0">
              <a:solidFill>
                <a:srgbClr val="FF0000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pic>
        <p:nvPicPr>
          <p:cNvPr id="2053" name="Picture 9" descr="http://gifanimation.ru/images/pticy_new/bird1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6207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1" descr="http://gifanimation.ru/images/pticy_new/bird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484313"/>
            <a:ext cx="12207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Box 6"/>
          <p:cNvSpPr txBox="1">
            <a:spLocks noChangeArrowheads="1"/>
          </p:cNvSpPr>
          <p:nvPr/>
        </p:nvSpPr>
        <p:spPr bwMode="auto">
          <a:xfrm>
            <a:off x="3276600" y="6237288"/>
            <a:ext cx="3767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Альметьевск </a:t>
            </a:r>
            <a:r>
              <a:rPr lang="ru-RU" dirty="0" smtClean="0"/>
              <a:t>2021 </a:t>
            </a:r>
            <a:r>
              <a:rPr lang="ru-RU" dirty="0"/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 </a:t>
            </a:r>
            <a:r>
              <a:rPr lang="ru-RU" dirty="0" err="1" smtClean="0"/>
              <a:t>лэпбук</a:t>
            </a:r>
            <a:r>
              <a:rPr lang="ru-RU" dirty="0" smtClean="0"/>
              <a:t> «Птицы»</a:t>
            </a:r>
            <a:endParaRPr lang="ru-RU" dirty="0"/>
          </a:p>
        </p:txBody>
      </p:sp>
      <p:pic>
        <p:nvPicPr>
          <p:cNvPr id="1026" name="Picture 2" descr="C:\Users\Фарида\Downloads\IMG_20201009_114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196752"/>
            <a:ext cx="4371950" cy="52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лнце 12"/>
          <p:cNvSpPr/>
          <p:nvPr/>
        </p:nvSpPr>
        <p:spPr>
          <a:xfrm>
            <a:off x="3348038" y="0"/>
            <a:ext cx="5795962" cy="3644900"/>
          </a:xfrm>
          <a:prstGeom prst="sun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Book Antiqua" pitchFamily="18" charset="0"/>
                <a:cs typeface="Aharoni" pitchFamily="2" charset="-79"/>
              </a:rPr>
              <a:t>Вид проекта: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chemeClr val="tx1"/>
                </a:solidFill>
                <a:latin typeface="Book Antiqua" pitchFamily="18" charset="0"/>
                <a:cs typeface="Aharoni" pitchFamily="2" charset="-79"/>
              </a:rPr>
              <a:t>Информационно-познавательный, творческий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323528" y="3212976"/>
            <a:ext cx="3528392" cy="242088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rgbClr val="800000"/>
              </a:solidFill>
              <a:latin typeface="Georg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Образовательная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область </a:t>
            </a:r>
            <a:r>
              <a:rPr lang="ru-RU" b="1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– познание </a:t>
            </a:r>
            <a:endParaRPr lang="ru-RU" dirty="0">
              <a:solidFill>
                <a:srgbClr val="7F18F0"/>
              </a:solidFill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0" y="0"/>
            <a:ext cx="3491880" cy="26369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rgbClr val="800000"/>
              </a:solidFill>
              <a:latin typeface="Georg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Участники проекта: </a:t>
            </a:r>
            <a:r>
              <a:rPr lang="ru-RU" sz="2000" b="1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воспитатели,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дети, родители.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7F18F0"/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4067944" y="3429000"/>
            <a:ext cx="4896544" cy="34290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rgbClr val="800000"/>
              </a:solidFill>
              <a:latin typeface="Georg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Интеграция образовательных областей: </a:t>
            </a:r>
            <a:r>
              <a:rPr lang="ru-RU" sz="1600" b="1" dirty="0">
                <a:solidFill>
                  <a:schemeClr val="tx1"/>
                </a:solidFill>
                <a:latin typeface="Book Antiqua" pitchFamily="18" charset="0"/>
                <a:ea typeface="BatangChe" pitchFamily="49" charset="-127"/>
              </a:rPr>
              <a:t>«Социализация», «Труд», «Коммуникация», «Художественное творчество», «Здоровье», «Физическая культура»</a:t>
            </a:r>
            <a:endParaRPr lang="ru-RU" sz="1600" dirty="0">
              <a:solidFill>
                <a:srgbClr val="7F18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idx="1"/>
          </p:nvPr>
        </p:nvSpPr>
        <p:spPr>
          <a:xfrm>
            <a:off x="179388" y="0"/>
            <a:ext cx="8964612" cy="3644900"/>
          </a:xfrm>
          <a:prstGeom prst="horizontalScroll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 fontScale="85000" lnSpcReduction="10000"/>
          </a:bodyPr>
          <a:lstStyle/>
          <a:p>
            <a:r>
              <a:rPr lang="ru-RU" sz="2400" b="1" dirty="0" smtClean="0"/>
              <a:t>Данный проект предназначен для детей, родителей и педагогов. Он содержит комплекс мероприятий, направленных на повышение экологической грамотности всех участников проекта:</a:t>
            </a:r>
            <a:endParaRPr lang="ru-RU" sz="2400" dirty="0" smtClean="0"/>
          </a:p>
          <a:p>
            <a:r>
              <a:rPr lang="ru-RU" sz="2400" b="1" dirty="0" smtClean="0"/>
              <a:t>- образовательная деятельность,</a:t>
            </a:r>
            <a:endParaRPr lang="ru-RU" sz="2400" dirty="0" smtClean="0"/>
          </a:p>
          <a:p>
            <a:r>
              <a:rPr lang="ru-RU" sz="2400" b="1" dirty="0" smtClean="0"/>
              <a:t>- </a:t>
            </a:r>
            <a:r>
              <a:rPr lang="ru-RU" sz="2400" b="1" dirty="0" smtClean="0"/>
              <a:t>игры, развлечения,</a:t>
            </a:r>
            <a:endParaRPr lang="ru-RU" sz="2400" dirty="0" smtClean="0"/>
          </a:p>
          <a:p>
            <a:r>
              <a:rPr lang="ru-RU" sz="2400" b="1" dirty="0" smtClean="0"/>
              <a:t>- наблюдения и экскурсии,</a:t>
            </a:r>
            <a:endParaRPr lang="ru-RU" sz="2400" dirty="0" smtClean="0"/>
          </a:p>
          <a:p>
            <a:r>
              <a:rPr lang="ru-RU" sz="2400" b="1" dirty="0" smtClean="0"/>
              <a:t>- </a:t>
            </a:r>
            <a:r>
              <a:rPr lang="ru-RU" sz="2400" b="1" dirty="0" smtClean="0"/>
              <a:t>работа с родителями,</a:t>
            </a:r>
            <a:endParaRPr lang="ru-RU" sz="2400" dirty="0" smtClean="0"/>
          </a:p>
          <a:p>
            <a:r>
              <a:rPr lang="ru-RU" sz="2400" b="1" dirty="0" smtClean="0"/>
              <a:t>- </a:t>
            </a:r>
            <a:r>
              <a:rPr lang="ru-RU" sz="2400" b="1" dirty="0" smtClean="0"/>
              <a:t>акции.</a:t>
            </a:r>
            <a:endParaRPr lang="ru-RU" sz="2400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250825" y="3500438"/>
            <a:ext cx="8893175" cy="3141662"/>
          </a:xfrm>
          <a:prstGeom prst="horizontalScroll">
            <a:avLst/>
          </a:prstGeom>
          <a:ln w="57150" cap="flat" cmpd="sng" algn="ctr">
            <a:solidFill>
              <a:srgbClr val="FF0000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b="1" dirty="0">
                <a:latin typeface="Book Antiqua" pitchFamily="18" charset="0"/>
              </a:rPr>
              <a:t>Цель: расширить знания детей о птицах родного края, их образе жизни, и поведении, а также воспитать бережное отношение к пернатым друзьям.</a:t>
            </a:r>
            <a:endParaRPr lang="ru-RU" sz="2400" b="1" dirty="0">
              <a:solidFill>
                <a:prstClr val="black"/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0"/>
            <a:ext cx="1619672" cy="6669360"/>
          </a:xfrm>
          <a:prstGeom prst="verticalScroll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wordArt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10" dirty="0">
              <a:ln w="12700">
                <a:solidFill>
                  <a:srgbClr val="26263A"/>
                </a:solidFill>
                <a:round/>
                <a:headEnd/>
                <a:tailEnd/>
              </a:ln>
              <a:solidFill>
                <a:srgbClr val="7F18F0"/>
              </a:solidFill>
              <a:effectLst>
                <a:outerShdw dist="53882" dir="2700000" algn="ctr" rotWithShape="0">
                  <a:srgbClr val="CBCBCB"/>
                </a:outerShdw>
              </a:effectLst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10" dirty="0">
                <a:ln w="12700">
                  <a:solidFill>
                    <a:srgbClr val="26263A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Times New Roman"/>
              </a:rPr>
              <a:t>ОСНОВНЫЕ ЗАДАЧИ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68538" y="260350"/>
            <a:ext cx="6696075" cy="936625"/>
          </a:xfrm>
          <a:prstGeom prst="rect">
            <a:avLst/>
          </a:prstGeom>
          <a:solidFill>
            <a:srgbClr val="E2DCC8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>
                <a:latin typeface="Calibri" pitchFamily="34" charset="0"/>
              </a:rPr>
              <a:t>Обогатить и закрепить знания и представления</a:t>
            </a:r>
          </a:p>
          <a:p>
            <a:pPr algn="ctr"/>
            <a:r>
              <a:rPr lang="ru-RU" altLang="ru-RU" sz="2400" b="1">
                <a:latin typeface="Calibri" pitchFamily="34" charset="0"/>
              </a:rPr>
              <a:t> о перелетных и зимующих птицах 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68538" y="1412875"/>
            <a:ext cx="6696075" cy="1223963"/>
          </a:xfrm>
          <a:prstGeom prst="rect">
            <a:avLst/>
          </a:prstGeom>
          <a:solidFill>
            <a:srgbClr val="E2DCC8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altLang="ru-RU" sz="2400" b="1">
                <a:latin typeface="Calibri" pitchFamily="34" charset="0"/>
              </a:rPr>
              <a:t>Развивать познавательный интерес и</a:t>
            </a:r>
          </a:p>
          <a:p>
            <a:r>
              <a:rPr lang="ru-RU" altLang="ru-RU" sz="2400" b="1">
                <a:latin typeface="Calibri" pitchFamily="34" charset="0"/>
              </a:rPr>
              <a:t> любознательность </a:t>
            </a:r>
          </a:p>
          <a:p>
            <a:r>
              <a:rPr lang="ru-RU" altLang="ru-RU" sz="2400" b="1">
                <a:latin typeface="Calibri" pitchFamily="34" charset="0"/>
              </a:rPr>
              <a:t>в процессе наблюдения за повадками птиц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68538" y="2852738"/>
            <a:ext cx="6696075" cy="1152525"/>
          </a:xfrm>
          <a:prstGeom prst="rect">
            <a:avLst/>
          </a:prstGeom>
          <a:solidFill>
            <a:srgbClr val="E2DCC8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altLang="ru-RU" sz="2400" b="1">
                <a:latin typeface="Calibri" pitchFamily="34" charset="0"/>
              </a:rPr>
              <a:t>Выяснить почему некоторые птицы улетают</a:t>
            </a:r>
          </a:p>
          <a:p>
            <a:r>
              <a:rPr lang="ru-RU" altLang="ru-RU" sz="2400" b="1">
                <a:latin typeface="Calibri" pitchFamily="34" charset="0"/>
              </a:rPr>
              <a:t> в теплые края, а</a:t>
            </a:r>
          </a:p>
          <a:p>
            <a:r>
              <a:rPr lang="ru-RU" altLang="ru-RU" sz="2400" b="1">
                <a:latin typeface="Calibri" pitchFamily="34" charset="0"/>
              </a:rPr>
              <a:t>остальные остаются зимовать вместе с нами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68538" y="4076700"/>
            <a:ext cx="6696075" cy="1152525"/>
          </a:xfrm>
          <a:prstGeom prst="rect">
            <a:avLst/>
          </a:prstGeom>
          <a:solidFill>
            <a:srgbClr val="E2DCC8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altLang="ru-RU" sz="2400" b="1">
                <a:latin typeface="Calibri" pitchFamily="34" charset="0"/>
              </a:rPr>
              <a:t>Вызвать желание помочь пернатым друзьям</a:t>
            </a:r>
          </a:p>
          <a:p>
            <a:r>
              <a:rPr lang="ru-RU" altLang="ru-RU" sz="2400" b="1">
                <a:latin typeface="Calibri" pitchFamily="34" charset="0"/>
              </a:rPr>
              <a:t> в зимнее время года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268538" y="5445125"/>
            <a:ext cx="6696075" cy="1008063"/>
          </a:xfrm>
          <a:prstGeom prst="rect">
            <a:avLst/>
          </a:prstGeom>
          <a:solidFill>
            <a:srgbClr val="E2DCC8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altLang="ru-RU" sz="2400" b="1">
                <a:latin typeface="Calibri" pitchFamily="34" charset="0"/>
              </a:rPr>
              <a:t>Воспитывать заботливое отношение к птицам</a:t>
            </a:r>
          </a:p>
        </p:txBody>
      </p:sp>
      <p:sp>
        <p:nvSpPr>
          <p:cNvPr id="8" name="Нашивка 7"/>
          <p:cNvSpPr/>
          <p:nvPr/>
        </p:nvSpPr>
        <p:spPr>
          <a:xfrm>
            <a:off x="1619250" y="620713"/>
            <a:ext cx="428625" cy="428625"/>
          </a:xfrm>
          <a:prstGeom prst="chevr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1619250" y="1844675"/>
            <a:ext cx="428625" cy="428625"/>
          </a:xfrm>
          <a:prstGeom prst="chevr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1692275" y="3284538"/>
            <a:ext cx="428625" cy="428625"/>
          </a:xfrm>
          <a:prstGeom prst="chevr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1619250" y="4437063"/>
            <a:ext cx="428625" cy="428625"/>
          </a:xfrm>
          <a:prstGeom prst="chevr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1619250" y="5661025"/>
            <a:ext cx="428625" cy="428625"/>
          </a:xfrm>
          <a:prstGeom prst="chevr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539750" y="476250"/>
            <a:ext cx="8496300" cy="6048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EEECE1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r>
              <a:rPr lang="ru-RU" sz="1400" dirty="0" smtClean="0"/>
              <a:t>Дети:</a:t>
            </a:r>
            <a:endParaRPr lang="en-US" sz="1400" dirty="0" smtClean="0"/>
          </a:p>
          <a:p>
            <a:r>
              <a:rPr lang="ru-RU" sz="1400" dirty="0" smtClean="0"/>
              <a:t>У </a:t>
            </a:r>
            <a:r>
              <a:rPr lang="ru-RU" sz="1400" dirty="0" smtClean="0"/>
              <a:t>детей будут сформированы экологические знания и культура поведения в природе .</a:t>
            </a:r>
          </a:p>
          <a:p>
            <a:r>
              <a:rPr lang="ru-RU" sz="1400" dirty="0" smtClean="0"/>
              <a:t>Дети поймут взаимосвязь в природе и будут бережнее относится к птицам нашего края.</a:t>
            </a:r>
          </a:p>
          <a:p>
            <a:r>
              <a:rPr lang="ru-RU" sz="1400" dirty="0" smtClean="0"/>
              <a:t>У детей разовьется интерес к жизни птиц.</a:t>
            </a:r>
          </a:p>
          <a:p>
            <a:r>
              <a:rPr lang="ru-RU" sz="1400" dirty="0" smtClean="0"/>
              <a:t>Педагоги</a:t>
            </a:r>
            <a:r>
              <a:rPr lang="ru-RU" sz="1400" dirty="0" smtClean="0"/>
              <a:t>:</a:t>
            </a:r>
          </a:p>
          <a:p>
            <a:r>
              <a:rPr lang="ru-RU" sz="1400" dirty="0" smtClean="0"/>
              <a:t>Приобретение педагогами опыта работы по воспитанию экологической культуры дошкольника, повышение профессионального мастерства.</a:t>
            </a:r>
          </a:p>
          <a:p>
            <a:r>
              <a:rPr lang="ru-RU" sz="1400" dirty="0" smtClean="0"/>
              <a:t>Пополнится развивающая среда в группе и на участке.</a:t>
            </a:r>
          </a:p>
          <a:p>
            <a:r>
              <a:rPr lang="ru-RU" sz="1400" dirty="0" smtClean="0"/>
              <a:t>Повысится мастерство в организации активных форм сотрудничества с семьей.</a:t>
            </a:r>
          </a:p>
          <a:p>
            <a:r>
              <a:rPr lang="ru-RU" sz="1400" dirty="0" smtClean="0"/>
              <a:t>Родители</a:t>
            </a:r>
          </a:p>
          <a:p>
            <a:r>
              <a:rPr lang="ru-RU" sz="1400" dirty="0" smtClean="0"/>
              <a:t>Обогащение уровня экологических знаний родителей.</a:t>
            </a:r>
          </a:p>
          <a:p>
            <a:r>
              <a:rPr lang="ru-RU" sz="1400" dirty="0" smtClean="0"/>
              <a:t>Повысится экологическая культура родителей, появится понимание необходимости в экологическом воспитании детей.</a:t>
            </a:r>
          </a:p>
          <a:p>
            <a:r>
              <a:rPr lang="ru-RU" sz="1400" dirty="0" smtClean="0"/>
              <a:t>Появится возможность участвовать в совместных экологических проектах.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950"/>
          </a:xfrm>
        </p:spPr>
        <p:txBody>
          <a:bodyPr/>
          <a:lstStyle/>
          <a:p>
            <a:pPr eaLnBrk="1" hangingPunct="1"/>
            <a:r>
              <a:rPr lang="ru-RU" altLang="ru-RU" b="1" dirty="0" smtClean="0"/>
              <a:t>ПЕРИОД РЕАЛИЗАЦИИ:</a:t>
            </a:r>
            <a:br>
              <a:rPr lang="ru-RU" altLang="ru-RU" b="1" dirty="0" smtClean="0"/>
            </a:br>
            <a:r>
              <a:rPr lang="ru-RU" altLang="ru-RU" b="1" dirty="0" smtClean="0"/>
              <a:t>краткосрочный (2 недели).</a:t>
            </a:r>
            <a:br>
              <a:rPr lang="ru-RU" altLang="ru-RU" b="1" dirty="0" smtClean="0"/>
            </a:br>
            <a:r>
              <a:rPr lang="ru-RU" altLang="ru-RU" b="1" dirty="0" smtClean="0"/>
              <a:t>УЧАСТНИКИ:</a:t>
            </a:r>
            <a:br>
              <a:rPr lang="ru-RU" altLang="ru-RU" b="1" dirty="0" smtClean="0"/>
            </a:br>
            <a:r>
              <a:rPr lang="ru-RU" altLang="ru-RU" b="1" dirty="0" smtClean="0"/>
              <a:t>дети, воспитатели, родители.</a:t>
            </a:r>
            <a:br>
              <a:rPr lang="ru-RU" altLang="ru-RU" b="1" dirty="0" smtClean="0"/>
            </a:br>
            <a:r>
              <a:rPr lang="ru-RU" altLang="ru-RU" b="1" dirty="0" smtClean="0"/>
              <a:t>Продукт проекта: </a:t>
            </a:r>
            <a:r>
              <a:rPr lang="ru-RU" altLang="ru-RU" b="1" dirty="0" err="1" smtClean="0"/>
              <a:t>Лэпбук</a:t>
            </a:r>
            <a:r>
              <a:rPr lang="ru-RU" altLang="ru-RU" b="1" dirty="0" smtClean="0"/>
              <a:t> «Птицы»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46413" cy="2649537"/>
          </a:xfrm>
        </p:spPr>
        <p:txBody>
          <a:bodyPr/>
          <a:lstStyle/>
          <a:p>
            <a:pPr eaLnBrk="1" hangingPunct="1"/>
            <a:r>
              <a:rPr lang="ru-RU" altLang="ru-RU" smtClean="0"/>
              <a:t>Лепка «Птички»</a:t>
            </a:r>
          </a:p>
        </p:txBody>
      </p:sp>
      <p:pic>
        <p:nvPicPr>
          <p:cNvPr id="8195" name="Picture 2" descr="G:\ПРОЕКТ ПТИЦЫ\IMG-20180402-WA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573463"/>
            <a:ext cx="3744913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G:\ПРОЕКТ ПТИЦЫ\IMG-20180402-WA0012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499992" y="260648"/>
            <a:ext cx="3971875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6150" y="3567113"/>
            <a:ext cx="1557338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2962275" cy="1727200"/>
          </a:xfrm>
        </p:spPr>
        <p:txBody>
          <a:bodyPr/>
          <a:lstStyle/>
          <a:p>
            <a:pPr eaLnBrk="1" hangingPunct="1"/>
            <a:r>
              <a:rPr lang="ru-RU" altLang="ru-RU" sz="3200" smtClean="0">
                <a:latin typeface="Times New Roman" pitchFamily="18" charset="0"/>
                <a:cs typeface="Times New Roman" pitchFamily="18" charset="0"/>
              </a:rPr>
              <a:t>Рисование «Скворцы прилетели»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544" y="2852936"/>
            <a:ext cx="3136805" cy="30401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95936" y="260648"/>
            <a:ext cx="4351708" cy="3322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13163"/>
            <a:ext cx="37211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Скворечник для птиц</a:t>
            </a:r>
          </a:p>
        </p:txBody>
      </p:sp>
      <p:pic>
        <p:nvPicPr>
          <p:cNvPr id="10243" name="Picture 2" descr="G:\ПРОЕКТ ПТИЦЫ\IMG_20180321_184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484784"/>
            <a:ext cx="4752826" cy="431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327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дошкольное учреждение детский сад № 54 «Белоснежка»   </vt:lpstr>
      <vt:lpstr>Слайд 2</vt:lpstr>
      <vt:lpstr>Слайд 3</vt:lpstr>
      <vt:lpstr>Слайд 4</vt:lpstr>
      <vt:lpstr>Слайд 5</vt:lpstr>
      <vt:lpstr>ПЕРИОД РЕАЛИЗАЦИИ: краткосрочный (2 недели). УЧАСТНИКИ: дети, воспитатели, родители. Продукт проекта: Лэпбук «Птицы»</vt:lpstr>
      <vt:lpstr>Лепка «Птички»</vt:lpstr>
      <vt:lpstr>Рисование «Скворцы прилетели»</vt:lpstr>
      <vt:lpstr>Скворечник для птиц</vt:lpstr>
      <vt:lpstr>Продукт лэпбук «Птицы»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 «Детский сад комбинированного вида «Космос»  города Балашова Саратовской области»</dc:title>
  <dc:creator>user</dc:creator>
  <cp:lastModifiedBy>Фарида</cp:lastModifiedBy>
  <cp:revision>53</cp:revision>
  <dcterms:created xsi:type="dcterms:W3CDTF">2014-05-11T19:09:34Z</dcterms:created>
  <dcterms:modified xsi:type="dcterms:W3CDTF">2021-03-14T08:54:49Z</dcterms:modified>
</cp:coreProperties>
</file>